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activeX/activeX2.xml" ContentType="application/vnd.ms-office.activeX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activeX/activeX1.xml" ContentType="application/vnd.ms-office.activeX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5" r:id="rId6"/>
    <p:sldId id="272" r:id="rId7"/>
    <p:sldId id="260" r:id="rId8"/>
    <p:sldId id="262" r:id="rId9"/>
    <p:sldId id="285" r:id="rId10"/>
    <p:sldId id="261" r:id="rId11"/>
    <p:sldId id="266" r:id="rId12"/>
    <p:sldId id="267" r:id="rId13"/>
    <p:sldId id="268" r:id="rId14"/>
    <p:sldId id="269" r:id="rId15"/>
    <p:sldId id="276" r:id="rId16"/>
    <p:sldId id="284" r:id="rId17"/>
    <p:sldId id="279" r:id="rId18"/>
    <p:sldId id="280" r:id="rId19"/>
    <p:sldId id="282" r:id="rId20"/>
    <p:sldId id="286" r:id="rId2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86462" autoAdjust="0"/>
  </p:normalViewPr>
  <p:slideViewPr>
    <p:cSldViewPr>
      <p:cViewPr varScale="1">
        <p:scale>
          <a:sx n="62" d="100"/>
          <a:sy n="62" d="100"/>
        </p:scale>
        <p:origin x="-160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activeX/activeX1.xml><?xml version="1.0" encoding="utf-8"?>
<ax:ocx xmlns:ax="http://schemas.microsoft.com/office/2006/activeX" xmlns:r="http://schemas.openxmlformats.org/officeDocument/2006/relationships" ax:classid="{8856F961-340A-11D0-A96B-00C04FD705A2}" ax:persistence="persistPropertyBag">
  <ax:ocxPr ax:name="ExtentX" ax:value="22860"/>
  <ax:ocxPr ax:name="ExtentY" ax:value="17145"/>
  <ax:ocxPr ax:name="ViewMode" ax:value="0"/>
  <ax:ocxPr ax:name="Offline" ax:value="0"/>
  <ax:ocxPr ax:name="Silent" ax:value="0"/>
  <ax:ocxPr ax:name="RegisterAsBrowser" ax:value="0"/>
  <ax:ocxPr ax:name="RegisterAsDropTarget" ax:value="0"/>
  <ax:ocxPr ax:name="AutoArrange" ax:value="0"/>
  <ax:ocxPr ax:name="NoClientEdge" ax:value="0"/>
  <ax:ocxPr ax:name="AlignLeft" ax:value="0"/>
  <ax:ocxPr ax:name="NoWebView" ax:value="0"/>
  <ax:ocxPr ax:name="HideFileNames" ax:value="0"/>
  <ax:ocxPr ax:name="SingleClick" ax:value="0"/>
  <ax:ocxPr ax:name="SingleSelection" ax:value="0"/>
  <ax:ocxPr ax:name="NoFolders" ax:value="0"/>
  <ax:ocxPr ax:name="Transparent" ax:value="0"/>
  <ax:ocxPr ax:name="Location" ax:value=""/>
</ax:ocx>
</file>

<file path=ppt/activeX/activeX2.xml><?xml version="1.0" encoding="utf-8"?>
<ax:ocx xmlns:ax="http://schemas.microsoft.com/office/2006/activeX" xmlns:r="http://schemas.openxmlformats.org/officeDocument/2006/relationships" ax:classid="{8856F961-340A-11D0-A96B-00C04FD705A2}" ax:persistence="persistPropertyBag">
  <ax:ocxPr ax:name="ExtentX" ax:value="19001"/>
  <ax:ocxPr ax:name="ExtentY" ax:value="14975"/>
  <ax:ocxPr ax:name="ViewMode" ax:value="0"/>
  <ax:ocxPr ax:name="Offline" ax:value="0"/>
  <ax:ocxPr ax:name="Silent" ax:value="0"/>
  <ax:ocxPr ax:name="RegisterAsBrowser" ax:value="0"/>
  <ax:ocxPr ax:name="RegisterAsDropTarget" ax:value="0"/>
  <ax:ocxPr ax:name="AutoArrange" ax:value="0"/>
  <ax:ocxPr ax:name="NoClientEdge" ax:value="0"/>
  <ax:ocxPr ax:name="AlignLeft" ax:value="0"/>
  <ax:ocxPr ax:name="NoWebView" ax:value="0"/>
  <ax:ocxPr ax:name="HideFileNames" ax:value="0"/>
  <ax:ocxPr ax:name="SingleClick" ax:value="0"/>
  <ax:ocxPr ax:name="SingleSelection" ax:value="0"/>
  <ax:ocxPr ax:name="NoFolders" ax:value="0"/>
  <ax:ocxPr ax:name="Transparent" ax:value="0"/>
  <ax:ocxPr ax:name="Location" ax:value="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F1595F-094B-4DCD-BAEA-D2243E584E27}" type="datetimeFigureOut">
              <a:rPr lang="de-DE" smtClean="0"/>
              <a:pPr/>
              <a:t>30.05.2012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B6DC40-1EF6-4337-B826-5E65F8670F3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de-DE" dirty="0" smtClean="0"/>
              <a:t>Gemeinsam</a:t>
            </a:r>
            <a:r>
              <a:rPr lang="de-DE" baseline="0" dirty="0" smtClean="0"/>
              <a:t> macht alles mehr </a:t>
            </a:r>
            <a:r>
              <a:rPr lang="de-DE" baseline="0" dirty="0" err="1" smtClean="0"/>
              <a:t>Spass</a:t>
            </a:r>
            <a:r>
              <a:rPr lang="de-DE" baseline="0" dirty="0" smtClean="0"/>
              <a:t>, wir kommen ins Reden über Mathematik und den Austausch. Auch kleine Tricks und Kniffe: Strg-F und Strg-</a:t>
            </a:r>
            <a:r>
              <a:rPr lang="de-DE" baseline="0" dirty="0" err="1" smtClean="0"/>
              <a:t>Shift</a:t>
            </a:r>
            <a:r>
              <a:rPr lang="de-DE" baseline="0" dirty="0" smtClean="0"/>
              <a:t>-C (mit schwarzen Linien für </a:t>
            </a:r>
            <a:r>
              <a:rPr lang="de-DE" baseline="0" smtClean="0"/>
              <a:t>das Koordinatensystem…)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6DC40-1EF6-4337-B826-5E65F8670F39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04 Visualisierung</a:t>
            </a:r>
          </a:p>
          <a:p>
            <a:r>
              <a:rPr lang="de-DE" dirty="0" smtClean="0"/>
              <a:t>Genutzte Funktion auch Prima für</a:t>
            </a:r>
            <a:r>
              <a:rPr lang="de-DE" baseline="0" dirty="0" smtClean="0"/>
              <a:t> die Darstellung des Ableitungsbegriffs</a:t>
            </a:r>
          </a:p>
          <a:p>
            <a:r>
              <a:rPr lang="de-DE" baseline="0" dirty="0" smtClean="0"/>
              <a:t>Pythagoras oder ähnliches auch gut Vorstellbar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6DC40-1EF6-4337-B826-5E65F8670F39}" type="slidenum">
              <a:rPr lang="de-DE" smtClean="0"/>
              <a:pPr/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04 Visualisierungen</a:t>
            </a:r>
          </a:p>
          <a:p>
            <a:r>
              <a:rPr lang="de-DE" dirty="0" smtClean="0"/>
              <a:t>Physik:</a:t>
            </a:r>
            <a:r>
              <a:rPr lang="de-DE" baseline="0" dirty="0" smtClean="0"/>
              <a:t> Interferenz von Schallwellen, Erdkunde: Höhenprofile,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6DC40-1EF6-4337-B826-5E65F8670F39}" type="slidenum">
              <a:rPr lang="de-DE" smtClean="0"/>
              <a:pPr/>
              <a:t>16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02 3d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6DC40-1EF6-4337-B826-5E65F8670F39}" type="slidenum">
              <a:rPr lang="de-DE" smtClean="0"/>
              <a:pPr/>
              <a:t>17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07 Werkzeuge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6DC40-1EF6-4337-B826-5E65F8670F39}" type="slidenum">
              <a:rPr lang="de-DE" smtClean="0"/>
              <a:pPr/>
              <a:t>19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Im Lehrplan</a:t>
            </a:r>
          </a:p>
          <a:p>
            <a:r>
              <a:rPr lang="de-DE" dirty="0" smtClean="0"/>
              <a:t>Tabellenkalkulation,</a:t>
            </a:r>
            <a:r>
              <a:rPr lang="de-DE" baseline="0" dirty="0" smtClean="0"/>
              <a:t> Heuristiken usw.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6DC40-1EF6-4337-B826-5E65F8670F39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01 Lernpfade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6DC40-1EF6-4337-B826-5E65F8670F39}" type="slidenum">
              <a:rPr lang="de-DE" smtClean="0"/>
              <a:pPr/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01 Lernpfade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6DC40-1EF6-4337-B826-5E65F8670F39}" type="slidenum">
              <a:rPr lang="de-DE" smtClean="0"/>
              <a:pPr/>
              <a:t>9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08 </a:t>
            </a:r>
            <a:r>
              <a:rPr lang="de-DE" dirty="0" err="1" smtClean="0"/>
              <a:t>Skripting</a:t>
            </a:r>
            <a:endParaRPr lang="de-DE" dirty="0" smtClean="0"/>
          </a:p>
          <a:p>
            <a:r>
              <a:rPr lang="de-DE" dirty="0" smtClean="0"/>
              <a:t>Solche Applets sind</a:t>
            </a:r>
            <a:r>
              <a:rPr lang="de-DE" baseline="0" dirty="0" smtClean="0"/>
              <a:t> bisher schwer herzustellen gewesen. Jetzt geht es aber auch direkt in </a:t>
            </a:r>
            <a:r>
              <a:rPr lang="de-DE" baseline="0" dirty="0" err="1" smtClean="0"/>
              <a:t>Geogebra</a:t>
            </a:r>
            <a:r>
              <a:rPr lang="de-DE" baseline="0" dirty="0" smtClean="0"/>
              <a:t> mit </a:t>
            </a:r>
            <a:r>
              <a:rPr lang="de-DE" baseline="0" dirty="0" err="1" smtClean="0"/>
              <a:t>Skritpting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6DC40-1EF6-4337-B826-5E65F8670F39}" type="slidenum">
              <a:rPr lang="de-DE" smtClean="0"/>
              <a:pPr/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06 Funktionsplotter</a:t>
            </a:r>
          </a:p>
          <a:p>
            <a:r>
              <a:rPr lang="de-DE" dirty="0" smtClean="0"/>
              <a:t>Vornehmlich Funktionenplotter (Tabellen habe ich außen vor gelassen, weil mir persönlich der Einsatz sehr</a:t>
            </a:r>
            <a:r>
              <a:rPr lang="de-DE" baseline="0" dirty="0" smtClean="0"/>
              <a:t> schwer fällt – der letzte Versuch liegt aber schon ein bisschen zurück) und hier der Einsatz in der Oberstufe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6DC40-1EF6-4337-B826-5E65F8670F39}" type="slidenum">
              <a:rPr lang="de-DE" smtClean="0"/>
              <a:pPr/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05 </a:t>
            </a:r>
            <a:r>
              <a:rPr lang="de-DE" dirty="0" err="1" smtClean="0"/>
              <a:t>Folgen_Listen</a:t>
            </a:r>
            <a:endParaRPr lang="de-DE" dirty="0" smtClean="0"/>
          </a:p>
          <a:p>
            <a:r>
              <a:rPr lang="de-DE" dirty="0" smtClean="0"/>
              <a:t>Demonstrationssoftware</a:t>
            </a:r>
            <a:r>
              <a:rPr lang="de-DE" baseline="0" dirty="0" smtClean="0"/>
              <a:t> / Listen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6DC40-1EF6-4337-B826-5E65F8670F39}" type="slidenum">
              <a:rPr lang="de-DE" smtClean="0"/>
              <a:pPr/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03 Dreieckskonstruktionen</a:t>
            </a:r>
          </a:p>
          <a:p>
            <a:r>
              <a:rPr lang="de-DE" dirty="0" smtClean="0"/>
              <a:t>Eigene praktische Umsetzung / Hohe Denk und Transferleistung</a:t>
            </a:r>
            <a:r>
              <a:rPr lang="de-DE" baseline="0" dirty="0" smtClean="0"/>
              <a:t> / Strukturiertes Arbeiten / Hilfe</a:t>
            </a:r>
            <a:endParaRPr lang="de-DE" dirty="0" smtClean="0"/>
          </a:p>
          <a:p>
            <a:r>
              <a:rPr lang="de-DE" dirty="0" smtClean="0"/>
              <a:t>Kontrolle durch Vergleich mit der vorgegebenen Zeichnung</a:t>
            </a:r>
          </a:p>
          <a:p>
            <a:r>
              <a:rPr lang="de-DE" dirty="0" smtClean="0"/>
              <a:t>Eigene Fähigkeiten und Fertigkeiten – hohe Flexibilität</a:t>
            </a:r>
            <a:r>
              <a:rPr lang="de-DE" baseline="0" dirty="0" smtClean="0"/>
              <a:t> – ein solches Angebot wächst mit der Nutzung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6DC40-1EF6-4337-B826-5E65F8670F39}" type="slidenum">
              <a:rPr lang="de-DE" smtClean="0"/>
              <a:pPr/>
              <a:t>13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09 CAS-System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6DC40-1EF6-4337-B826-5E65F8670F39}" type="slidenum">
              <a:rPr lang="de-DE" smtClean="0"/>
              <a:pPr/>
              <a:t>14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162472" cy="365125"/>
          </a:xfrm>
        </p:spPr>
        <p:txBody>
          <a:bodyPr/>
          <a:lstStyle/>
          <a:p>
            <a:r>
              <a:rPr lang="de-DE" smtClean="0"/>
              <a:t>04.06.2012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979712" y="6374635"/>
            <a:ext cx="3816424" cy="365125"/>
          </a:xfrm>
        </p:spPr>
        <p:txBody>
          <a:bodyPr/>
          <a:lstStyle/>
          <a:p>
            <a:r>
              <a:rPr lang="de-DE" dirty="0" err="1" smtClean="0"/>
              <a:t>Geogebra</a:t>
            </a:r>
            <a:r>
              <a:rPr lang="de-DE" dirty="0" smtClean="0"/>
              <a:t>-Workshop am Alexander-</a:t>
            </a:r>
            <a:r>
              <a:rPr lang="de-DE" dirty="0" err="1" smtClean="0"/>
              <a:t>Hegius</a:t>
            </a:r>
            <a:r>
              <a:rPr lang="de-DE" dirty="0" smtClean="0"/>
              <a:t>-Gymnasium</a:t>
            </a:r>
            <a:endParaRPr lang="de-DE" dirty="0"/>
          </a:p>
        </p:txBody>
      </p:sp>
      <p:sp>
        <p:nvSpPr>
          <p:cNvPr id="7" name="Foliennummernplatzhalter 5"/>
          <p:cNvSpPr txBox="1">
            <a:spLocks/>
          </p:cNvSpPr>
          <p:nvPr userDrawn="1"/>
        </p:nvSpPr>
        <p:spPr>
          <a:xfrm>
            <a:off x="5940152" y="6374635"/>
            <a:ext cx="28906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Peter Scholl – Albert-Einstein-Gymnasium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162472" cy="365125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04.06.2012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907704" y="6374635"/>
            <a:ext cx="3687688" cy="36512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err="1" smtClean="0"/>
              <a:t>Geogebra</a:t>
            </a:r>
            <a:r>
              <a:rPr lang="de-DE" dirty="0" smtClean="0"/>
              <a:t>-Workshop am Alexander-</a:t>
            </a:r>
            <a:r>
              <a:rPr lang="de-DE" dirty="0" err="1" smtClean="0"/>
              <a:t>Hegius</a:t>
            </a:r>
            <a:r>
              <a:rPr lang="de-DE" dirty="0" smtClean="0"/>
              <a:t>-Gymnasium</a:t>
            </a:r>
            <a:endParaRPr lang="de-DE" dirty="0"/>
          </a:p>
        </p:txBody>
      </p:sp>
      <p:sp>
        <p:nvSpPr>
          <p:cNvPr id="7" name="Foliennummernplatzhalter 5"/>
          <p:cNvSpPr txBox="1">
            <a:spLocks/>
          </p:cNvSpPr>
          <p:nvPr userDrawn="1"/>
        </p:nvSpPr>
        <p:spPr>
          <a:xfrm>
            <a:off x="5948536" y="6381328"/>
            <a:ext cx="28906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Peter Scholl – Albert-Einstein-Gymnasium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04.06.2012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Geogebra</a:t>
            </a:r>
            <a:r>
              <a:rPr lang="de-DE" dirty="0" smtClean="0"/>
              <a:t>-Workshop am Alexander-</a:t>
            </a:r>
            <a:r>
              <a:rPr lang="de-DE" dirty="0" err="1" smtClean="0"/>
              <a:t>Hegius</a:t>
            </a:r>
            <a:r>
              <a:rPr lang="de-DE" dirty="0" smtClean="0"/>
              <a:t>-Gymnasium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CAC4-54F3-4DE8-A203-0767EE643AE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04.06.2012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Geogebra</a:t>
            </a:r>
            <a:r>
              <a:rPr lang="de-DE" dirty="0" smtClean="0"/>
              <a:t>-Workshop am Alexander-</a:t>
            </a:r>
            <a:r>
              <a:rPr lang="de-DE" dirty="0" err="1" smtClean="0"/>
              <a:t>Hegius</a:t>
            </a:r>
            <a:r>
              <a:rPr lang="de-DE" dirty="0" smtClean="0"/>
              <a:t>-Gymnasium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CAC4-54F3-4DE8-A203-0767EE643AE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04.06.2012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Geogebra-Workshop am Alexander-Hegius-Gymnasium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CAC4-54F3-4DE8-A203-0767EE643AE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04.06.2012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Geogebra</a:t>
            </a:r>
            <a:r>
              <a:rPr lang="de-DE" dirty="0" smtClean="0"/>
              <a:t>-Workshop am Alexander-</a:t>
            </a:r>
            <a:r>
              <a:rPr lang="de-DE" dirty="0" err="1" smtClean="0"/>
              <a:t>Hegius</a:t>
            </a:r>
            <a:r>
              <a:rPr lang="de-DE" dirty="0" smtClean="0"/>
              <a:t>-Gymnasium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CAC4-54F3-4DE8-A203-0767EE643AE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04.06.2012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Geogebra</a:t>
            </a:r>
            <a:r>
              <a:rPr lang="de-DE" dirty="0" smtClean="0"/>
              <a:t>-Workshop am Alexander-</a:t>
            </a:r>
            <a:r>
              <a:rPr lang="de-DE" dirty="0" err="1" smtClean="0"/>
              <a:t>Hegius</a:t>
            </a:r>
            <a:r>
              <a:rPr lang="de-DE" dirty="0" smtClean="0"/>
              <a:t>-Gymnasium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CAC4-54F3-4DE8-A203-0767EE643AE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04.06.2012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Geogebra</a:t>
            </a:r>
            <a:r>
              <a:rPr lang="de-DE" dirty="0" smtClean="0"/>
              <a:t>-Workshop am Alexander-</a:t>
            </a:r>
            <a:r>
              <a:rPr lang="de-DE" dirty="0" err="1" smtClean="0"/>
              <a:t>Hegius</a:t>
            </a:r>
            <a:r>
              <a:rPr lang="de-DE" dirty="0" smtClean="0"/>
              <a:t>-Gymnasium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CAC4-54F3-4DE8-A203-0767EE643AE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20000"/>
                <a:lumOff val="8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64px-Geogebra_svg.pn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8172400" y="260648"/>
            <a:ext cx="792088" cy="792088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30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de-DE" smtClean="0"/>
              <a:t>04.06.2012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07704" y="6374635"/>
            <a:ext cx="3687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r>
              <a:rPr lang="de-DE" dirty="0" err="1" smtClean="0"/>
              <a:t>Geogebra</a:t>
            </a:r>
            <a:r>
              <a:rPr lang="de-DE" dirty="0" smtClean="0"/>
              <a:t>-Workshop am Alexander-</a:t>
            </a:r>
            <a:r>
              <a:rPr lang="de-DE" dirty="0" err="1" smtClean="0"/>
              <a:t>Hegius</a:t>
            </a:r>
            <a:r>
              <a:rPr lang="de-DE" dirty="0" smtClean="0"/>
              <a:t>-Gymnasium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796136" y="6356350"/>
            <a:ext cx="28906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de-DE" dirty="0" smtClean="0"/>
              <a:t>Peter Scholl – Albert-Einstein-Gymnasium</a:t>
            </a:r>
            <a:endParaRPr lang="de-DE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b="0" kern="1200" cap="none" spc="0">
          <a:ln>
            <a:noFill/>
          </a:ln>
          <a:solidFill>
            <a:schemeClr val="bg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Geogebra-Files/Statistik.ggb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Geogebra-Files/Funktionenplotter_Wertetabelle.ggb" TargetMode="Externa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../Geogebra_Vortrag/Geogebra-Files/Kreisflaeche.ggb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../Geogebra_Vortrag/Geogebra_Praktikum/index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GeoGebra%204.0%20Beta%20Release%20(Maxima).lnk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../Geogebra_Vortrag/Geogebra-Files/Einheitskreis2.ggb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../Geogebra_Vortrag/checkerbord_tiling_3.ggb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../Geogebra_Vortrag/Geogebra-Files/3d-Zylinderbahn.ggb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../Geogebra_Vortrag/GeoGebra%205.0%20Beta%20(external%20jogl).ln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4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../Geogebra_Vortrag/Geogebra-Files/GEODREIECK.ggb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../Geogebra_Vortrag/Lernpfad_daten/index.ht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://www.adfc-ahaus.de/images/Ahaus_Schloss_350x3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996952"/>
            <a:ext cx="3333750" cy="333375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1628800"/>
            <a:ext cx="7772400" cy="1470025"/>
          </a:xfrm>
        </p:spPr>
        <p:txBody>
          <a:bodyPr>
            <a:normAutofit fontScale="90000"/>
          </a:bodyPr>
          <a:lstStyle/>
          <a:p>
            <a:pPr algn="r"/>
            <a:r>
              <a:rPr lang="de-DE" sz="6700" dirty="0" err="1" smtClean="0"/>
              <a:t>Geogebra</a:t>
            </a:r>
            <a:r>
              <a:rPr lang="de-DE" sz="6700" dirty="0" smtClean="0"/>
              <a:t> Workshop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3200" dirty="0" smtClean="0"/>
              <a:t>in Ahaus</a:t>
            </a:r>
            <a:endParaRPr lang="de-DE" sz="3200" dirty="0"/>
          </a:p>
        </p:txBody>
      </p:sp>
      <p:pic>
        <p:nvPicPr>
          <p:cNvPr id="49154" name="Picture 2" descr="http://content3.spickmich.de/images/schoolpic/642fe2244dc4d17be4c9ed2008baf34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1714500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Klasse 6: Winkel messen, …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04.06.2012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Geogebra-Workshop am Alexander-Hegius-Gymnasium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96752"/>
            <a:ext cx="7658621" cy="502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Tabellen und Funktionenplotter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04.06.2012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Geogebra-Workshop am Alexander-Hegius-Gymnasium</a:t>
            </a:r>
            <a:endParaRPr lang="de-DE" dirty="0"/>
          </a:p>
        </p:txBody>
      </p:sp>
      <p:pic>
        <p:nvPicPr>
          <p:cNvPr id="3074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268760"/>
            <a:ext cx="5092799" cy="4564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2276872"/>
            <a:ext cx="489585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Flächeninhalt des Kreises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04.06.2012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Geogebra-Workshop am Alexander-Hegius-Gymnasium</a:t>
            </a:r>
            <a:endParaRPr lang="de-DE" dirty="0"/>
          </a:p>
        </p:txBody>
      </p:sp>
      <p:pic>
        <p:nvPicPr>
          <p:cNvPr id="4098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556792"/>
            <a:ext cx="7884369" cy="4083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feld 6"/>
          <p:cNvSpPr txBox="1"/>
          <p:nvPr/>
        </p:nvSpPr>
        <p:spPr>
          <a:xfrm>
            <a:off x="971600" y="5733256"/>
            <a:ext cx="7430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>
                <a:solidFill>
                  <a:schemeClr val="bg2">
                    <a:lumMod val="75000"/>
                  </a:schemeClr>
                </a:solidFill>
              </a:rPr>
              <a:t>Geogebra</a:t>
            </a:r>
            <a:r>
              <a:rPr lang="de-DE" sz="2400" dirty="0" smtClean="0">
                <a:solidFill>
                  <a:schemeClr val="bg2">
                    <a:lumMod val="75000"/>
                  </a:schemeClr>
                </a:solidFill>
              </a:rPr>
              <a:t> als Demonstrationssoftware / Einsatz von Listen</a:t>
            </a:r>
            <a:endParaRPr lang="de-DE" sz="2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Konstruktion von Dreiecken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04.06.2012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Geogebra-Workshop am Alexander-Hegius-Gymnasium</a:t>
            </a:r>
            <a:endParaRPr lang="de-DE" dirty="0"/>
          </a:p>
        </p:txBody>
      </p:sp>
      <p:pic>
        <p:nvPicPr>
          <p:cNvPr id="5122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5172" y="2852936"/>
            <a:ext cx="6036610" cy="3217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971600" y="1268760"/>
            <a:ext cx="7704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3200" dirty="0" smtClean="0">
                <a:solidFill>
                  <a:schemeClr val="bg2">
                    <a:lumMod val="75000"/>
                  </a:schemeClr>
                </a:solidFill>
              </a:rPr>
              <a:t> digitale Lernumgebung</a:t>
            </a:r>
          </a:p>
          <a:p>
            <a:pPr>
              <a:buFont typeface="Arial" pitchFamily="34" charset="0"/>
              <a:buChar char="•"/>
            </a:pPr>
            <a:r>
              <a:rPr lang="de-DE" sz="3200" dirty="0" smtClean="0">
                <a:solidFill>
                  <a:schemeClr val="bg2">
                    <a:lumMod val="75000"/>
                  </a:schemeClr>
                </a:solidFill>
              </a:rPr>
              <a:t> speichern der Dateien</a:t>
            </a:r>
          </a:p>
          <a:p>
            <a:pPr>
              <a:buFont typeface="Arial" pitchFamily="34" charset="0"/>
              <a:buChar char="•"/>
            </a:pPr>
            <a:r>
              <a:rPr lang="de-DE" sz="3200" dirty="0" smtClean="0">
                <a:solidFill>
                  <a:schemeClr val="bg2">
                    <a:lumMod val="75000"/>
                  </a:schemeClr>
                </a:solidFill>
              </a:rPr>
              <a:t> unterschiedliche Arbeitsgeschwindigkeit</a:t>
            </a:r>
            <a:endParaRPr lang="de-DE" sz="32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Arithmetik und Algebra !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03648" y="1412776"/>
            <a:ext cx="6840760" cy="1872208"/>
          </a:xfrm>
        </p:spPr>
        <p:txBody>
          <a:bodyPr/>
          <a:lstStyle/>
          <a:p>
            <a:pPr>
              <a:buNone/>
            </a:pPr>
            <a:r>
              <a:rPr lang="de-DE" dirty="0" smtClean="0"/>
              <a:t>Schülerinnen und Schüler lösen lineare</a:t>
            </a:r>
          </a:p>
          <a:p>
            <a:pPr>
              <a:buNone/>
            </a:pPr>
            <a:r>
              <a:rPr lang="de-DE" dirty="0" smtClean="0"/>
              <a:t>Gleichungen und Gleichungssysteme </a:t>
            </a:r>
          </a:p>
          <a:p>
            <a:pPr>
              <a:buNone/>
            </a:pPr>
            <a:r>
              <a:rPr lang="de-DE" dirty="0" smtClean="0"/>
              <a:t>(sowohl grafisch als auch </a:t>
            </a:r>
            <a:r>
              <a:rPr lang="de-DE" dirty="0" smtClean="0">
                <a:hlinkClick r:id="rId3" action="ppaction://hlinkfile"/>
              </a:rPr>
              <a:t>algebraisch</a:t>
            </a:r>
            <a:r>
              <a:rPr lang="de-DE" dirty="0" smtClean="0"/>
              <a:t>)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04.06.2012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Geogebra-Workshop am Alexander-Hegius-Gymnasium</a:t>
            </a:r>
            <a:endParaRPr lang="de-D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3356992"/>
            <a:ext cx="3537570" cy="284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Visualisierungsbsp</a:t>
            </a:r>
            <a:r>
              <a:rPr lang="de-DE" dirty="0" smtClean="0"/>
              <a:t>. Einheitskreis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04.06.2012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Geogebra-Workshop am Alexander-Hegius-Gymnasium</a:t>
            </a:r>
            <a:endParaRPr lang="de-DE" dirty="0"/>
          </a:p>
        </p:txBody>
      </p:sp>
      <p:pic>
        <p:nvPicPr>
          <p:cNvPr id="3074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844824"/>
            <a:ext cx="7704856" cy="3972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Visualisierungen________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04.06.2012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Geogebra-Workshop am Alexander-Hegius-Gymnasium</a:t>
            </a:r>
            <a:endParaRPr lang="de-DE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84784"/>
            <a:ext cx="4607074" cy="2742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395" name="Picture 3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3356992"/>
            <a:ext cx="4473723" cy="2455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feld 7"/>
          <p:cNvSpPr txBox="1"/>
          <p:nvPr/>
        </p:nvSpPr>
        <p:spPr>
          <a:xfrm>
            <a:off x="683568" y="3284984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>
                <a:solidFill>
                  <a:schemeClr val="bg2"/>
                </a:solidFill>
              </a:rPr>
              <a:t>Physik</a:t>
            </a:r>
            <a:endParaRPr lang="de-DE" sz="3600" b="1" dirty="0">
              <a:solidFill>
                <a:schemeClr val="bg2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283968" y="5157192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>
                <a:solidFill>
                  <a:schemeClr val="bg2"/>
                </a:solidFill>
              </a:rPr>
              <a:t>Kunst</a:t>
            </a:r>
            <a:endParaRPr lang="de-DE" sz="3600" b="1" dirty="0">
              <a:solidFill>
                <a:schemeClr val="bg2"/>
              </a:solidFill>
            </a:endParaRP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1052736"/>
            <a:ext cx="3744416" cy="262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feld 10"/>
          <p:cNvSpPr txBox="1"/>
          <p:nvPr/>
        </p:nvSpPr>
        <p:spPr>
          <a:xfrm>
            <a:off x="5436096" y="2996952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>
                <a:solidFill>
                  <a:schemeClr val="bg2"/>
                </a:solidFill>
              </a:rPr>
              <a:t>Biologie</a:t>
            </a:r>
            <a:endParaRPr lang="de-DE" sz="36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Vektoralgebra – 3d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04.06.2012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Geogebra-Workshop am Alexander-Hegius-Gymnasium</a:t>
            </a:r>
            <a:endParaRPr lang="de-DE" dirty="0"/>
          </a:p>
        </p:txBody>
      </p:sp>
      <p:pic>
        <p:nvPicPr>
          <p:cNvPr id="5122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1412776"/>
            <a:ext cx="5616624" cy="382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778098"/>
          </a:xfrm>
        </p:spPr>
        <p:txBody>
          <a:bodyPr/>
          <a:lstStyle/>
          <a:p>
            <a:r>
              <a:rPr lang="de-DE" dirty="0" smtClean="0"/>
              <a:t>Projekt Vermessung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04.06.2012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Geogebra-Workshop am Alexander-Hegius-Gymnasium</a:t>
            </a:r>
            <a:endParaRPr lang="de-DE" dirty="0"/>
          </a:p>
        </p:txBody>
      </p:sp>
      <p:pic>
        <p:nvPicPr>
          <p:cNvPr id="6" name="Picture 3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124744"/>
            <a:ext cx="7671767" cy="525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284984"/>
            <a:ext cx="2680843" cy="254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04.06.2012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Geogebra-Workshop am Alexander-Hegius-Gymnasium</a:t>
            </a:r>
            <a:endParaRPr lang="de-DE"/>
          </a:p>
        </p:txBody>
      </p:sp>
    </p:spTree>
    <p:controls>
      <p:control spid="7170" name="WebBrowser1" r:id="rId2" imgW="6840360" imgH="539100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http://www.apprendre-math.info/history/photos/Gauss_1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76672"/>
            <a:ext cx="1951203" cy="2313062"/>
          </a:xfrm>
          <a:prstGeom prst="rect">
            <a:avLst/>
          </a:prstGeom>
          <a:noFill/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04.06.2012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Geogebra-Workshop am Alexander-Hegius-Gymnasium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395536" y="0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bg2"/>
                </a:solidFill>
              </a:rPr>
              <a:t>Mathematik ist ein Genuss – gerade, wenn sie unfertig ist.</a:t>
            </a:r>
            <a:endParaRPr lang="de-DE" b="1" dirty="0">
              <a:solidFill>
                <a:schemeClr val="bg2"/>
              </a:solidFill>
            </a:endParaRPr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244827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de-DE" dirty="0" smtClean="0"/>
              <a:t>                            	Es ist nicht das Wissen, </a:t>
            </a:r>
          </a:p>
          <a:p>
            <a:pPr>
              <a:buNone/>
            </a:pPr>
            <a:r>
              <a:rPr lang="de-DE" dirty="0" smtClean="0"/>
              <a:t>				sondern das Lernen, </a:t>
            </a:r>
          </a:p>
          <a:p>
            <a:pPr>
              <a:buNone/>
            </a:pPr>
            <a:r>
              <a:rPr lang="de-DE" dirty="0" smtClean="0"/>
              <a:t>	nicht das Besitzen, sondern das Erwerben, </a:t>
            </a:r>
          </a:p>
          <a:p>
            <a:pPr>
              <a:buNone/>
            </a:pPr>
            <a:r>
              <a:rPr lang="de-DE" dirty="0" smtClean="0"/>
              <a:t>	nicht das Dasein, sondern das Hinkommen, </a:t>
            </a:r>
          </a:p>
          <a:p>
            <a:pPr>
              <a:buNone/>
            </a:pPr>
            <a:r>
              <a:rPr lang="de-DE" dirty="0" smtClean="0"/>
              <a:t>	was den größten Genuss gewährt.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4211960" y="4437112"/>
            <a:ext cx="4728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 smtClean="0">
                <a:solidFill>
                  <a:schemeClr val="bg2"/>
                </a:solidFill>
              </a:rPr>
              <a:t>Carl Friedrich Gauß, (1777 - 1855) </a:t>
            </a:r>
          </a:p>
          <a:p>
            <a:r>
              <a:rPr lang="de-DE" i="1" dirty="0" smtClean="0">
                <a:solidFill>
                  <a:schemeClr val="bg2"/>
                </a:solidFill>
              </a:rPr>
              <a:t>deutscher Mathematiker, Astronom und Physiker</a:t>
            </a:r>
            <a:endParaRPr lang="de-DE" dirty="0">
              <a:solidFill>
                <a:schemeClr val="bg2"/>
              </a:solidFill>
            </a:endParaRPr>
          </a:p>
        </p:txBody>
      </p:sp>
      <p:pic>
        <p:nvPicPr>
          <p:cNvPr id="74754" name="Picture 2" descr="http://images.worldsoft-cms.info/wcms/ftp/m/mehrwert-fitcoach.de/siteimages/25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1412776"/>
            <a:ext cx="5112568" cy="44047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Übersicht</a:t>
            </a:r>
            <a:endParaRPr lang="de-DE" dirty="0"/>
          </a:p>
        </p:txBody>
      </p:sp>
      <p:graphicFrame>
        <p:nvGraphicFramePr>
          <p:cNvPr id="11" name="Inhaltsplatzhalter 10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91264" cy="4277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254"/>
                <a:gridCol w="5009255"/>
                <a:gridCol w="2763755"/>
              </a:tblGrid>
              <a:tr h="427707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Nr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Titel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Schwierigkeit</a:t>
                      </a:r>
                      <a:endParaRPr lang="de-DE" dirty="0"/>
                    </a:p>
                  </a:txBody>
                  <a:tcPr/>
                </a:tc>
              </a:tr>
              <a:tr h="427707">
                <a:tc>
                  <a:txBody>
                    <a:bodyPr/>
                    <a:lstStyle/>
                    <a:p>
                      <a:r>
                        <a:rPr lang="de-DE" dirty="0" smtClean="0"/>
                        <a:t>01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Lernpfade (Einstieg und Selbsterstellen)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           / </a:t>
                      </a:r>
                      <a:endParaRPr lang="de-DE" dirty="0"/>
                    </a:p>
                  </a:txBody>
                  <a:tcPr/>
                </a:tc>
              </a:tr>
              <a:tr h="427707">
                <a:tc>
                  <a:txBody>
                    <a:bodyPr/>
                    <a:lstStyle/>
                    <a:p>
                      <a:r>
                        <a:rPr lang="de-DE" dirty="0" smtClean="0"/>
                        <a:t>02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Geogebra</a:t>
                      </a:r>
                      <a:r>
                        <a:rPr lang="de-DE" baseline="0" dirty="0" smtClean="0"/>
                        <a:t> 3d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427707">
                <a:tc>
                  <a:txBody>
                    <a:bodyPr/>
                    <a:lstStyle/>
                    <a:p>
                      <a:r>
                        <a:rPr lang="de-DE" dirty="0" smtClean="0"/>
                        <a:t>03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Dreieckskonstruktionen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427707">
                <a:tc>
                  <a:txBody>
                    <a:bodyPr/>
                    <a:lstStyle/>
                    <a:p>
                      <a:r>
                        <a:rPr lang="de-DE" dirty="0" smtClean="0"/>
                        <a:t>04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Demonstration / Visualisierung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                (individuell)</a:t>
                      </a:r>
                      <a:endParaRPr lang="de-DE" dirty="0"/>
                    </a:p>
                  </a:txBody>
                  <a:tcPr/>
                </a:tc>
              </a:tr>
              <a:tr h="427707">
                <a:tc>
                  <a:txBody>
                    <a:bodyPr/>
                    <a:lstStyle/>
                    <a:p>
                      <a:r>
                        <a:rPr lang="de-DE" dirty="0" smtClean="0"/>
                        <a:t>05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Folgen und Listen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427707">
                <a:tc>
                  <a:txBody>
                    <a:bodyPr/>
                    <a:lstStyle/>
                    <a:p>
                      <a:r>
                        <a:rPr lang="de-DE" dirty="0" smtClean="0"/>
                        <a:t>06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Funktionsplotter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427707">
                <a:tc>
                  <a:txBody>
                    <a:bodyPr/>
                    <a:lstStyle/>
                    <a:p>
                      <a:r>
                        <a:rPr lang="de-DE" dirty="0" smtClean="0"/>
                        <a:t>07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Werkzeuge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427707">
                <a:tc>
                  <a:txBody>
                    <a:bodyPr/>
                    <a:lstStyle/>
                    <a:p>
                      <a:r>
                        <a:rPr lang="de-DE" dirty="0" smtClean="0"/>
                        <a:t>08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Skripting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427707">
                <a:tc>
                  <a:txBody>
                    <a:bodyPr/>
                    <a:lstStyle/>
                    <a:p>
                      <a:r>
                        <a:rPr lang="de-DE" dirty="0" smtClean="0"/>
                        <a:t>09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Arithmetik</a:t>
                      </a:r>
                      <a:r>
                        <a:rPr lang="de-DE" baseline="0" dirty="0" smtClean="0"/>
                        <a:t> mit CAS und Algebra-Fenster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04.06.2012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Geogebra-Workshop am Alexander-Hegius-Gymnasium</a:t>
            </a:r>
            <a:endParaRPr lang="de-DE" dirty="0"/>
          </a:p>
        </p:txBody>
      </p:sp>
      <p:sp>
        <p:nvSpPr>
          <p:cNvPr id="12" name="Stern mit 5 Zacken 11"/>
          <p:cNvSpPr/>
          <p:nvPr/>
        </p:nvSpPr>
        <p:spPr>
          <a:xfrm>
            <a:off x="6156176" y="2102376"/>
            <a:ext cx="288032" cy="288032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Stern mit 5 Zacken 12"/>
          <p:cNvSpPr/>
          <p:nvPr/>
        </p:nvSpPr>
        <p:spPr>
          <a:xfrm>
            <a:off x="7740352" y="2102376"/>
            <a:ext cx="288032" cy="288032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Stern mit 5 Zacken 13"/>
          <p:cNvSpPr/>
          <p:nvPr/>
        </p:nvSpPr>
        <p:spPr>
          <a:xfrm>
            <a:off x="7236296" y="2102376"/>
            <a:ext cx="288032" cy="288032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Stern mit 5 Zacken 14"/>
          <p:cNvSpPr/>
          <p:nvPr/>
        </p:nvSpPr>
        <p:spPr>
          <a:xfrm>
            <a:off x="6588224" y="2508136"/>
            <a:ext cx="288032" cy="288032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Stern mit 5 Zacken 15"/>
          <p:cNvSpPr/>
          <p:nvPr/>
        </p:nvSpPr>
        <p:spPr>
          <a:xfrm>
            <a:off x="6156176" y="2508136"/>
            <a:ext cx="288032" cy="288032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Stern mit 5 Zacken 16"/>
          <p:cNvSpPr/>
          <p:nvPr/>
        </p:nvSpPr>
        <p:spPr>
          <a:xfrm>
            <a:off x="6156176" y="2935992"/>
            <a:ext cx="288032" cy="288032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Stern mit 5 Zacken 17"/>
          <p:cNvSpPr/>
          <p:nvPr/>
        </p:nvSpPr>
        <p:spPr>
          <a:xfrm>
            <a:off x="6156176" y="3789040"/>
            <a:ext cx="288032" cy="288032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Stern mit 5 Zacken 18"/>
          <p:cNvSpPr/>
          <p:nvPr/>
        </p:nvSpPr>
        <p:spPr>
          <a:xfrm>
            <a:off x="6588224" y="3789040"/>
            <a:ext cx="288032" cy="288032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Stern mit 5 Zacken 19"/>
          <p:cNvSpPr/>
          <p:nvPr/>
        </p:nvSpPr>
        <p:spPr>
          <a:xfrm>
            <a:off x="6156176" y="4221088"/>
            <a:ext cx="288032" cy="288032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Stern mit 5 Zacken 20"/>
          <p:cNvSpPr/>
          <p:nvPr/>
        </p:nvSpPr>
        <p:spPr>
          <a:xfrm>
            <a:off x="6156176" y="4653136"/>
            <a:ext cx="288032" cy="288032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Stern mit 5 Zacken 21"/>
          <p:cNvSpPr/>
          <p:nvPr/>
        </p:nvSpPr>
        <p:spPr>
          <a:xfrm>
            <a:off x="6156176" y="5085184"/>
            <a:ext cx="288032" cy="288032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Stern mit 5 Zacken 22"/>
          <p:cNvSpPr/>
          <p:nvPr/>
        </p:nvSpPr>
        <p:spPr>
          <a:xfrm>
            <a:off x="6588224" y="5085184"/>
            <a:ext cx="288032" cy="288032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Stern mit 5 Zacken 23"/>
          <p:cNvSpPr/>
          <p:nvPr/>
        </p:nvSpPr>
        <p:spPr>
          <a:xfrm>
            <a:off x="7020272" y="5085184"/>
            <a:ext cx="288032" cy="288032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Stern mit 5 Zacken 24"/>
          <p:cNvSpPr/>
          <p:nvPr/>
        </p:nvSpPr>
        <p:spPr>
          <a:xfrm>
            <a:off x="6156176" y="5517232"/>
            <a:ext cx="288032" cy="288032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Stern mit 5 Zacken 25"/>
          <p:cNvSpPr/>
          <p:nvPr/>
        </p:nvSpPr>
        <p:spPr>
          <a:xfrm>
            <a:off x="6588224" y="5517232"/>
            <a:ext cx="288032" cy="288032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Stern mit 5 Zacken 26"/>
          <p:cNvSpPr/>
          <p:nvPr/>
        </p:nvSpPr>
        <p:spPr>
          <a:xfrm>
            <a:off x="6156176" y="3372232"/>
            <a:ext cx="288032" cy="288032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Geometrie im Lehrplan</a:t>
            </a:r>
            <a:endParaRPr lang="de-DE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9471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450504"/>
                <a:gridCol w="6779096"/>
              </a:tblGrid>
              <a:tr h="37084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bg2"/>
                          </a:solidFill>
                        </a:rPr>
                        <a:t>Klasse 5</a:t>
                      </a:r>
                      <a:endParaRPr lang="de-DE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charset="0"/>
                        <a:buChar char="•"/>
                      </a:pPr>
                      <a:r>
                        <a:rPr lang="de-DE" b="1" dirty="0" smtClean="0">
                          <a:solidFill>
                            <a:schemeClr val="bg2"/>
                          </a:solidFill>
                        </a:rPr>
                        <a:t> Parallele und senkrechte Geraden</a:t>
                      </a:r>
                    </a:p>
                    <a:p>
                      <a:pPr>
                        <a:buFont typeface="Arial" charset="0"/>
                        <a:buChar char="•"/>
                      </a:pPr>
                      <a:r>
                        <a:rPr lang="de-DE" b="1" dirty="0" smtClean="0">
                          <a:solidFill>
                            <a:schemeClr val="bg2"/>
                          </a:solidFill>
                        </a:rPr>
                        <a:t> Kreise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bg2"/>
                          </a:solidFill>
                        </a:rPr>
                        <a:t>Klasse</a:t>
                      </a:r>
                      <a:r>
                        <a:rPr lang="de-DE" b="1" baseline="0" dirty="0" smtClean="0">
                          <a:solidFill>
                            <a:schemeClr val="bg2"/>
                          </a:solidFill>
                        </a:rPr>
                        <a:t> 6</a:t>
                      </a:r>
                      <a:endParaRPr lang="de-DE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charset="0"/>
                        <a:buChar char="•"/>
                      </a:pPr>
                      <a:r>
                        <a:rPr lang="de-DE" b="1" dirty="0" smtClean="0">
                          <a:solidFill>
                            <a:schemeClr val="bg2"/>
                          </a:solidFill>
                        </a:rPr>
                        <a:t> Winkel benennen</a:t>
                      </a:r>
                      <a:r>
                        <a:rPr lang="de-DE" b="1" baseline="0" dirty="0" smtClean="0">
                          <a:solidFill>
                            <a:schemeClr val="bg2"/>
                          </a:solidFill>
                        </a:rPr>
                        <a:t>, messen und zeichnen</a:t>
                      </a:r>
                      <a:endParaRPr lang="de-DE" b="1" dirty="0" smtClean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bg2"/>
                          </a:solidFill>
                        </a:rPr>
                        <a:t>Klasse 7</a:t>
                      </a:r>
                      <a:endParaRPr lang="de-DE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charset="0"/>
                        <a:buChar char="•"/>
                      </a:pPr>
                      <a:r>
                        <a:rPr lang="de-DE" b="1" dirty="0" smtClean="0">
                          <a:solidFill>
                            <a:schemeClr val="bg2"/>
                          </a:solidFill>
                        </a:rPr>
                        <a:t> Dreieckskonstruktionen</a:t>
                      </a:r>
                    </a:p>
                    <a:p>
                      <a:pPr>
                        <a:buFont typeface="Arial" charset="0"/>
                        <a:buChar char="•"/>
                      </a:pPr>
                      <a:r>
                        <a:rPr lang="de-DE" b="1" dirty="0" smtClean="0">
                          <a:solidFill>
                            <a:schemeClr val="bg2"/>
                          </a:solidFill>
                        </a:rPr>
                        <a:t>Satz des Thales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bg2"/>
                          </a:solidFill>
                        </a:rPr>
                        <a:t>Klasse 8</a:t>
                      </a:r>
                      <a:endParaRPr lang="de-DE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charset="0"/>
                        <a:buChar char="•"/>
                      </a:pPr>
                      <a:r>
                        <a:rPr lang="de-DE" b="1" dirty="0" smtClean="0">
                          <a:solidFill>
                            <a:schemeClr val="bg2"/>
                          </a:solidFill>
                        </a:rPr>
                        <a:t> Flächeninhalt und Umfang von Kreisen</a:t>
                      </a:r>
                    </a:p>
                    <a:p>
                      <a:pPr>
                        <a:buFont typeface="Arial" charset="0"/>
                        <a:buChar char="•"/>
                      </a:pPr>
                      <a:r>
                        <a:rPr lang="de-DE" b="1" baseline="0" dirty="0" smtClean="0">
                          <a:solidFill>
                            <a:schemeClr val="bg2"/>
                          </a:solidFill>
                        </a:rPr>
                        <a:t> Begründen mit Winkelsätzen</a:t>
                      </a:r>
                      <a:endParaRPr lang="de-DE" b="1" dirty="0" smtClean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bg2"/>
                          </a:solidFill>
                        </a:rPr>
                        <a:t>Klasse 9</a:t>
                      </a:r>
                      <a:endParaRPr lang="de-DE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charset="0"/>
                        <a:buChar char="•"/>
                      </a:pPr>
                      <a:r>
                        <a:rPr lang="de-DE" b="1" dirty="0" smtClean="0">
                          <a:solidFill>
                            <a:schemeClr val="bg2"/>
                          </a:solidFill>
                        </a:rPr>
                        <a:t> Berechnungen mit Pythagoras und </a:t>
                      </a:r>
                      <a:r>
                        <a:rPr lang="de-DE" b="1" smtClean="0">
                          <a:solidFill>
                            <a:schemeClr val="bg2"/>
                          </a:solidFill>
                        </a:rPr>
                        <a:t>Trigonometrischen</a:t>
                      </a:r>
                      <a:r>
                        <a:rPr lang="de-DE" b="1" baseline="0" smtClean="0">
                          <a:solidFill>
                            <a:schemeClr val="bg2"/>
                          </a:solidFill>
                        </a:rPr>
                        <a:t> Funktionen</a:t>
                      </a:r>
                      <a:endParaRPr lang="de-DE" b="1" baseline="0" dirty="0" smtClean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bg2"/>
                          </a:solidFill>
                        </a:rPr>
                        <a:t>Oberstufe</a:t>
                      </a:r>
                      <a:endParaRPr lang="de-DE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charset="0"/>
                        <a:buChar char="•"/>
                      </a:pPr>
                      <a:r>
                        <a:rPr lang="de-DE" b="1" dirty="0" smtClean="0">
                          <a:solidFill>
                            <a:schemeClr val="bg2"/>
                          </a:solidFill>
                        </a:rPr>
                        <a:t> Koordinatengeometrie</a:t>
                      </a:r>
                    </a:p>
                    <a:p>
                      <a:pPr>
                        <a:buFont typeface="Arial" charset="0"/>
                        <a:buChar char="•"/>
                      </a:pPr>
                      <a:r>
                        <a:rPr lang="de-DE" b="1" baseline="0" dirty="0" smtClean="0">
                          <a:solidFill>
                            <a:schemeClr val="bg2"/>
                          </a:solidFill>
                        </a:rPr>
                        <a:t> Tangenten / Differenzial und Integralrechnung</a:t>
                      </a:r>
                    </a:p>
                    <a:p>
                      <a:pPr>
                        <a:buFont typeface="Arial" charset="0"/>
                        <a:buChar char="•"/>
                      </a:pPr>
                      <a:r>
                        <a:rPr lang="de-DE" b="1" baseline="0" dirty="0" smtClean="0">
                          <a:solidFill>
                            <a:schemeClr val="bg2"/>
                          </a:solidFill>
                        </a:rPr>
                        <a:t> analytische Geometrie / Abbildungsmatrizen</a:t>
                      </a:r>
                      <a:endParaRPr lang="de-DE" b="1" dirty="0" smtClean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charset="0"/>
                        <a:buChar char="•"/>
                      </a:pPr>
                      <a:endParaRPr lang="de-DE" b="1" dirty="0" smtClean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04.06.2012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Geogebra-Workshop am Alexander-Hegius-Gymnasium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Methoden und Werkzeuge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29000"/>
          </a:xfrm>
        </p:spPr>
        <p:txBody>
          <a:bodyPr/>
          <a:lstStyle/>
          <a:p>
            <a:pPr>
              <a:buNone/>
            </a:pPr>
            <a:r>
              <a:rPr lang="de-DE" dirty="0" smtClean="0"/>
              <a:t>Schon in Klasse 5/6 : 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b="1" dirty="0" smtClean="0"/>
              <a:t>Schülerinnen und Schüler</a:t>
            </a:r>
          </a:p>
          <a:p>
            <a:r>
              <a:rPr lang="de-DE" dirty="0" smtClean="0"/>
              <a:t>nutzen Lineal, Geodreieck und Zirkel</a:t>
            </a:r>
          </a:p>
          <a:p>
            <a:r>
              <a:rPr lang="de-DE" dirty="0" smtClean="0"/>
              <a:t>nutzen Präsentationsmedien</a:t>
            </a:r>
          </a:p>
          <a:p>
            <a:r>
              <a:rPr lang="de-DE" dirty="0" smtClean="0"/>
              <a:t>dokumentieren ihre Arbeit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04.06.2012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Geogebra-Workshop am Alexander-Hegius-Gymnasium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395536" y="5229200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bg2"/>
                </a:solidFill>
              </a:rPr>
              <a:t>These: </a:t>
            </a:r>
            <a:r>
              <a:rPr lang="de-DE" sz="2800" b="1" dirty="0" err="1" smtClean="0">
                <a:solidFill>
                  <a:schemeClr val="bg2"/>
                </a:solidFill>
              </a:rPr>
              <a:t>Geogebra</a:t>
            </a:r>
            <a:r>
              <a:rPr lang="de-DE" sz="2800" b="1" dirty="0" smtClean="0">
                <a:solidFill>
                  <a:schemeClr val="bg2"/>
                </a:solidFill>
              </a:rPr>
              <a:t> sollte als Werkzeug durchgängig (in allen Jahrgangsstufen) zum Einsatz kommen</a:t>
            </a:r>
            <a:endParaRPr lang="de-DE" sz="28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Werkzeuge in Klasse 7/8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b="1" dirty="0" smtClean="0"/>
              <a:t>Schülerinnen und Schüler</a:t>
            </a:r>
          </a:p>
          <a:p>
            <a:r>
              <a:rPr lang="de-DE" dirty="0" smtClean="0"/>
              <a:t>nutzen mathematische Werkzeuge (Tabellenkalkulation, Geometriesoftware, Funktionenplotter)</a:t>
            </a:r>
          </a:p>
          <a:p>
            <a:r>
              <a:rPr lang="de-DE" dirty="0" smtClean="0"/>
              <a:t>nutzen den Taschenrechner</a:t>
            </a:r>
          </a:p>
          <a:p>
            <a:r>
              <a:rPr lang="de-DE" dirty="0" smtClean="0"/>
              <a:t>tragen Daten in elektronischer Form zusammen und stellen sie mithilfe einer Tabellenkalkulation dar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04.06.2012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Geogebra-Workshop am Alexander-Hegius-Gymnasium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Kompetenzen in Klasse 9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b="1" dirty="0" smtClean="0"/>
              <a:t>Schülerinnen und Schüler</a:t>
            </a:r>
          </a:p>
          <a:p>
            <a:r>
              <a:rPr lang="de-DE" dirty="0" smtClean="0"/>
              <a:t>zerlegen Probleme in Teilprobleme [</a:t>
            </a:r>
            <a:r>
              <a:rPr lang="de-DE" dirty="0" err="1" smtClean="0"/>
              <a:t>uvm</a:t>
            </a:r>
            <a:r>
              <a:rPr lang="de-DE" dirty="0" smtClean="0"/>
              <a:t>.]</a:t>
            </a:r>
          </a:p>
          <a:p>
            <a:r>
              <a:rPr lang="de-DE" dirty="0" smtClean="0"/>
              <a:t>nutzen selbständig! geeignete Werkzeuge (sowohl zur Problemlösung, zur Informationsbeschaffung und zur Präsentation)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04.06.2012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Geogebra-Workshop am Alexander-Hegius-Gymnasium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 Klasse 5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5326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de-DE" sz="3100" dirty="0" smtClean="0"/>
              <a:t>Einsatz des Geodreiecks gleichzeitig mit </a:t>
            </a:r>
            <a:r>
              <a:rPr lang="de-DE" sz="3100" dirty="0" err="1" smtClean="0"/>
              <a:t>Geogebra</a:t>
            </a:r>
            <a:endParaRPr lang="de-DE" sz="3100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04.06.2012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Geogebra-Workshop am Alexander-Hegius-Gymnasium</a:t>
            </a:r>
            <a:endParaRPr lang="de-DE" dirty="0"/>
          </a:p>
        </p:txBody>
      </p:sp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060848"/>
            <a:ext cx="5309393" cy="3912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Geogebra</a:t>
            </a:r>
            <a:r>
              <a:rPr lang="de-DE" dirty="0" smtClean="0"/>
              <a:t> einführen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604664"/>
          </a:xfrm>
        </p:spPr>
        <p:txBody>
          <a:bodyPr/>
          <a:lstStyle/>
          <a:p>
            <a:pPr algn="ctr">
              <a:buNone/>
            </a:pPr>
            <a:r>
              <a:rPr lang="de-DE" dirty="0" smtClean="0"/>
              <a:t>Beispiel: </a:t>
            </a:r>
            <a:r>
              <a:rPr lang="de-DE" dirty="0" err="1" smtClean="0"/>
              <a:t>Lernpfad</a:t>
            </a:r>
            <a:r>
              <a:rPr lang="de-DE" dirty="0" smtClean="0"/>
              <a:t> von www.austromath.at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04.06.2012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Geogebra-Workshop am Alexander-Hegius-Gymnasium</a:t>
            </a:r>
            <a:endParaRPr lang="de-DE" dirty="0"/>
          </a:p>
        </p:txBody>
      </p:sp>
      <p:pic>
        <p:nvPicPr>
          <p:cNvPr id="3075" name="Picture 3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2132856"/>
            <a:ext cx="6130082" cy="4263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Lernpfade im ZUM-Wiki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04.06.2012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Geogebra-Workshop am Alexander-Hegius-Gymnasium</a:t>
            </a:r>
            <a:endParaRPr lang="de-DE" dirty="0"/>
          </a:p>
        </p:txBody>
      </p:sp>
    </p:spTree>
    <p:controls>
      <p:control spid="64514" name="WebBrowser1" r:id="rId2" imgW="8229600" imgH="617220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587</Words>
  <Application>Microsoft Office PowerPoint</Application>
  <PresentationFormat>Bildschirmpräsentation (4:3)</PresentationFormat>
  <Paragraphs>166</Paragraphs>
  <Slides>20</Slides>
  <Notes>13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1" baseType="lpstr">
      <vt:lpstr>Larissa-Design</vt:lpstr>
      <vt:lpstr>Geogebra Workshop  in Ahaus</vt:lpstr>
      <vt:lpstr>Folie 2</vt:lpstr>
      <vt:lpstr>Geometrie im Lehrplan</vt:lpstr>
      <vt:lpstr>Methoden und Werkzeuge</vt:lpstr>
      <vt:lpstr>Werkzeuge in Klasse 7/8</vt:lpstr>
      <vt:lpstr>Kompetenzen in Klasse 9</vt:lpstr>
      <vt:lpstr>Beispiel Klasse 5</vt:lpstr>
      <vt:lpstr>Geogebra einführen</vt:lpstr>
      <vt:lpstr>Lernpfade im ZUM-Wiki</vt:lpstr>
      <vt:lpstr>Klasse 6: Winkel messen, …</vt:lpstr>
      <vt:lpstr>Tabellen und Funktionenplotter</vt:lpstr>
      <vt:lpstr>Flächeninhalt des Kreises</vt:lpstr>
      <vt:lpstr>Konstruktion von Dreiecken</vt:lpstr>
      <vt:lpstr>Arithmetik und Algebra !</vt:lpstr>
      <vt:lpstr>Visualisierungsbsp. Einheitskreis</vt:lpstr>
      <vt:lpstr>Visualisierungen________</vt:lpstr>
      <vt:lpstr>Vektoralgebra – 3d</vt:lpstr>
      <vt:lpstr>Projekt Vermessung</vt:lpstr>
      <vt:lpstr>Folie 19</vt:lpstr>
      <vt:lpstr>Übersicht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peter</dc:creator>
  <cp:lastModifiedBy>peter</cp:lastModifiedBy>
  <cp:revision>108</cp:revision>
  <dcterms:created xsi:type="dcterms:W3CDTF">2011-02-06T16:06:27Z</dcterms:created>
  <dcterms:modified xsi:type="dcterms:W3CDTF">2012-05-30T14:49:24Z</dcterms:modified>
</cp:coreProperties>
</file>